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1"/>
  </p:handoutMasterIdLst>
  <p:sldIdLst>
    <p:sldId id="315" r:id="rId2"/>
    <p:sldId id="317" r:id="rId3"/>
    <p:sldId id="288" r:id="rId4"/>
    <p:sldId id="298" r:id="rId5"/>
    <p:sldId id="293" r:id="rId6"/>
    <p:sldId id="299" r:id="rId7"/>
    <p:sldId id="300" r:id="rId8"/>
    <p:sldId id="301" r:id="rId9"/>
    <p:sldId id="302" r:id="rId10"/>
    <p:sldId id="304" r:id="rId11"/>
    <p:sldId id="303" r:id="rId12"/>
    <p:sldId id="305" r:id="rId13"/>
    <p:sldId id="306" r:id="rId14"/>
    <p:sldId id="307" r:id="rId15"/>
    <p:sldId id="316" r:id="rId16"/>
    <p:sldId id="291" r:id="rId17"/>
    <p:sldId id="292" r:id="rId18"/>
    <p:sldId id="297" r:id="rId19"/>
    <p:sldId id="294" r:id="rId20"/>
    <p:sldId id="295" r:id="rId21"/>
    <p:sldId id="296" r:id="rId22"/>
    <p:sldId id="314" r:id="rId23"/>
    <p:sldId id="313" r:id="rId24"/>
    <p:sldId id="309" r:id="rId25"/>
    <p:sldId id="308" r:id="rId26"/>
    <p:sldId id="310" r:id="rId27"/>
    <p:sldId id="311" r:id="rId28"/>
    <p:sldId id="312" r:id="rId29"/>
    <p:sldId id="319" r:id="rId30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C43FAC-C4BC-2277-12D7-0B4B085C1743}" name="Stijn Folkerts" initials="SF" userId="S::stijn.folkerts@hu.nl::999f3537-55da-4338-83a0-35f874f4b361" providerId="AD"/>
  <p188:author id="{8F348AB1-5BB8-8C66-1CD9-B36EC1D556F3}" name="Bakker, Gerben" initials="GB" userId="S::gbakker@melanchthon.nl::e17c491b-8cba-4be2-bcbc-19abf27eff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6F7"/>
    <a:srgbClr val="FF00FF"/>
    <a:srgbClr val="090C2B"/>
    <a:srgbClr val="8E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0" autoAdjust="0"/>
    <p:restoredTop sz="94789"/>
  </p:normalViewPr>
  <p:slideViewPr>
    <p:cSldViewPr snapToGrid="0">
      <p:cViewPr>
        <p:scale>
          <a:sx n="75" d="100"/>
          <a:sy n="75" d="100"/>
        </p:scale>
        <p:origin x="187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8" d="100"/>
          <a:sy n="118" d="100"/>
        </p:scale>
        <p:origin x="50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409B5001-B312-A5D6-DE7A-EE2D5073F8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040FC3F-C5F3-A64E-5679-D14375055C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1D9FE-5653-487C-9046-6230D0703FBB}" type="datetimeFigureOut">
              <a:rPr lang="nl-NL" smtClean="0"/>
              <a:t>12-12-2025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A981E2B-0A7C-1B4C-3FE6-027F9F07DC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83173B4-BC60-93BE-1915-A02622A3D3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2A037-803E-4683-9D2B-2C25FA5DD1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2900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Kleurrijkheid, lijn, plein&#10;&#10;Automatisch gegenereerde beschrijving">
            <a:extLst>
              <a:ext uri="{FF2B5EF4-FFF2-40B4-BE49-F238E27FC236}">
                <a16:creationId xmlns:a16="http://schemas.microsoft.com/office/drawing/2014/main" id="{26259A78-D4C4-6F3C-14D1-3BDC4A2D13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" y="0"/>
            <a:ext cx="12192000" cy="6858000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260AB614-4349-4653-9C22-02F4A97520F6}"/>
              </a:ext>
            </a:extLst>
          </p:cNvPr>
          <p:cNvGrpSpPr/>
          <p:nvPr userDrawn="1"/>
        </p:nvGrpSpPr>
        <p:grpSpPr>
          <a:xfrm>
            <a:off x="3804023" y="2892556"/>
            <a:ext cx="4583953" cy="1531796"/>
            <a:chOff x="3896654" y="2659526"/>
            <a:chExt cx="4583953" cy="1531796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36FE8F2E-4B7F-C585-3948-596662C22448}"/>
                </a:ext>
              </a:extLst>
            </p:cNvPr>
            <p:cNvSpPr txBox="1"/>
            <p:nvPr userDrawn="1"/>
          </p:nvSpPr>
          <p:spPr>
            <a:xfrm>
              <a:off x="3896654" y="2659526"/>
              <a:ext cx="4583953" cy="764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 anchorCtr="0">
              <a:normAutofit/>
            </a:bodyPr>
            <a:lstStyle/>
            <a:p>
              <a:pPr algn="ctr"/>
              <a:endPara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421071FD-C61A-809C-E450-97A37852CFD2}"/>
                </a:ext>
              </a:extLst>
            </p:cNvPr>
            <p:cNvSpPr txBox="1"/>
            <p:nvPr userDrawn="1"/>
          </p:nvSpPr>
          <p:spPr>
            <a:xfrm>
              <a:off x="3896654" y="3424522"/>
              <a:ext cx="4583953" cy="766800"/>
            </a:xfrm>
            <a:prstGeom prst="rect">
              <a:avLst/>
            </a:prstGeom>
            <a:solidFill>
              <a:srgbClr val="FF00FF"/>
            </a:solidFill>
          </p:spPr>
          <p:txBody>
            <a:bodyPr wrap="square" rtlCol="0" anchor="ctr" anchorCtr="0">
              <a:normAutofit/>
            </a:bodyPr>
            <a:lstStyle/>
            <a:p>
              <a:pPr algn="ctr"/>
              <a:endParaRPr lang="nl-NL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57C57F8E-81B0-AA33-7F7A-F161DB733796}"/>
              </a:ext>
            </a:extLst>
          </p:cNvPr>
          <p:cNvSpPr txBox="1">
            <a:spLocks/>
          </p:cNvSpPr>
          <p:nvPr userDrawn="1"/>
        </p:nvSpPr>
        <p:spPr>
          <a:xfrm>
            <a:off x="3798515" y="2893848"/>
            <a:ext cx="4583953" cy="764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Bliss 2 Light" panose="02000506030000020004" pitchFamily="50" charset="0"/>
                <a:ea typeface="+mj-ea"/>
                <a:cs typeface="+mj-cs"/>
              </a:defRPr>
            </a:lvl1pPr>
          </a:lstStyle>
          <a:p>
            <a:pPr algn="ctr"/>
            <a:endParaRPr lang="nl-N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783881B7-112D-DEFD-3FCA-1CBB3A90F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1270" y="2888814"/>
            <a:ext cx="4581198" cy="771834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nl-NL" sz="1900" kern="1200" dirty="0">
                <a:solidFill>
                  <a:schemeClr val="bg2">
                    <a:lumMod val="50000"/>
                  </a:schemeClr>
                </a:solidFill>
                <a:latin typeface="Bliss 2 Light" panose="02000506030000020004" pitchFamily="50" charset="0"/>
                <a:ea typeface="+mj-ea"/>
                <a:cs typeface="+mj-cs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47AE65FB-68C2-2579-0A36-79EC8AFF59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8515" y="3666243"/>
            <a:ext cx="4589461" cy="771834"/>
          </a:xfrm>
        </p:spPr>
        <p:txBody>
          <a:bodyPr anchor="ctr">
            <a:noAutofit/>
          </a:bodyPr>
          <a:lstStyle>
            <a:lvl1pPr marL="0" indent="0" algn="ctr">
              <a:lnSpc>
                <a:spcPts val="900"/>
              </a:lnSpc>
              <a:buFontTx/>
              <a:buNone/>
              <a:defRPr lang="nl-NL" sz="1800" i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nl-NL" dirty="0"/>
              <a:t>Overal Natuurkunde</a:t>
            </a:r>
          </a:p>
          <a:p>
            <a:pPr lvl="0"/>
            <a:r>
              <a:rPr lang="nl-NL" dirty="0"/>
              <a:t>Bovenbouw Havo en Vwo</a:t>
            </a:r>
          </a:p>
        </p:txBody>
      </p:sp>
    </p:spTree>
    <p:extLst>
      <p:ext uri="{BB962C8B-B14F-4D97-AF65-F5344CB8AC3E}">
        <p14:creationId xmlns:p14="http://schemas.microsoft.com/office/powerpoint/2010/main" val="2413735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schermopname, lijn, Kleurrijkheid, Graphics&#10;&#10;Automatisch gegenereerde beschrijving">
            <a:extLst>
              <a:ext uri="{FF2B5EF4-FFF2-40B4-BE49-F238E27FC236}">
                <a16:creationId xmlns:a16="http://schemas.microsoft.com/office/drawing/2014/main" id="{511F1B3F-98FF-D4C5-F9F5-696D8E647C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D17D6A0D-653B-986E-51FE-DDB70124D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031"/>
            <a:ext cx="10728960" cy="760978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C93B21C-1CC9-2A18-780C-CA2467C8146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1719263"/>
            <a:ext cx="6888173" cy="4285706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90467948-AF1B-BD16-51E8-5EF4E6F8E9C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849110" y="1728629"/>
            <a:ext cx="3718050" cy="4285706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9519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schermopname, lijn, Kleurrijkheid, Graphics&#10;&#10;Automatisch gegenereerde beschrijving">
            <a:extLst>
              <a:ext uri="{FF2B5EF4-FFF2-40B4-BE49-F238E27FC236}">
                <a16:creationId xmlns:a16="http://schemas.microsoft.com/office/drawing/2014/main" id="{E55A1B21-4BAF-CFBB-EEA0-4A174E0ABF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3660B6-93E7-A903-5A5D-0A408F29B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273DE4-6DD4-FC0D-4E5B-17F2C66A5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0115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7294DA2-3982-2772-A5B0-15DBAF97A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0622" y="1681163"/>
            <a:ext cx="51965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581F146-07C3-FCA9-62AA-56106D945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0622" y="2505074"/>
            <a:ext cx="5183188" cy="360115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6C296DB-4CED-8EAE-8799-6508D57F7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031"/>
            <a:ext cx="10728960" cy="760978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81456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yberpunk-illu-01.png" descr="Cyberpunk-illu-01.png">
            <a:extLst>
              <a:ext uri="{FF2B5EF4-FFF2-40B4-BE49-F238E27FC236}">
                <a16:creationId xmlns:a16="http://schemas.microsoft.com/office/drawing/2014/main" id="{49A88FDD-B16B-79E4-D4C1-ADEFECB0A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Afbeelding 17" descr="Afbeelding met cirkel, Graphics, symbool, schermopname&#10;&#10;Automatisch gegenereerde beschrijving">
            <a:extLst>
              <a:ext uri="{FF2B5EF4-FFF2-40B4-BE49-F238E27FC236}">
                <a16:creationId xmlns:a16="http://schemas.microsoft.com/office/drawing/2014/main" id="{16178504-DA66-49BF-CB7C-A4DAB0C82D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89" y="1850725"/>
            <a:ext cx="3124800" cy="3124800"/>
          </a:xfrm>
          <a:prstGeom prst="rect">
            <a:avLst/>
          </a:prstGeom>
        </p:spPr>
      </p:pic>
      <p:pic>
        <p:nvPicPr>
          <p:cNvPr id="4" name="Afbeelding" descr="Afbeelding">
            <a:extLst>
              <a:ext uri="{FF2B5EF4-FFF2-40B4-BE49-F238E27FC236}">
                <a16:creationId xmlns:a16="http://schemas.microsoft.com/office/drawing/2014/main" id="{88F601A6-34A7-7C53-43BB-8016977677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885687"/>
            <a:ext cx="475297" cy="475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Afbeelding" descr="Afbeelding">
            <a:extLst>
              <a:ext uri="{FF2B5EF4-FFF2-40B4-BE49-F238E27FC236}">
                <a16:creationId xmlns:a16="http://schemas.microsoft.com/office/drawing/2014/main" id="{0F1425FE-2A1E-60CE-3F15-667AE9AA44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1751" y="2458439"/>
            <a:ext cx="2877099" cy="954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Afbeelding 21" descr="Afbeelding met Graphics, cirkel, schermopname, logo&#10;&#10;Automatisch gegenereerde beschrijving">
            <a:extLst>
              <a:ext uri="{FF2B5EF4-FFF2-40B4-BE49-F238E27FC236}">
                <a16:creationId xmlns:a16="http://schemas.microsoft.com/office/drawing/2014/main" id="{E1CD9527-12B9-074D-553F-A980712B61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98" y="1851769"/>
            <a:ext cx="3124800" cy="3124800"/>
          </a:xfrm>
          <a:prstGeom prst="rect">
            <a:avLst/>
          </a:prstGeom>
        </p:spPr>
      </p:pic>
      <p:pic>
        <p:nvPicPr>
          <p:cNvPr id="24" name="Afbeelding 23" descr="Afbeelding met Kleurrijkheid, cirkel, Magenta, paars&#10;&#10;Automatisch gegenereerde beschrijving">
            <a:extLst>
              <a:ext uri="{FF2B5EF4-FFF2-40B4-BE49-F238E27FC236}">
                <a16:creationId xmlns:a16="http://schemas.microsoft.com/office/drawing/2014/main" id="{8827751A-817F-D5AD-5F76-50E239ED684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0" y="1852314"/>
            <a:ext cx="3124800" cy="31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6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401" y="200401"/>
                                    </p:animScale>
                                  </p:childTnLst>
                                </p:cTn>
                              </p:par>
                              <p:par>
                                <p:cTn id="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19492 -0.034653" pathEditMode="relative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6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2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3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9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1704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raster voor plaatjes of onszelf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Kleurrijkheid, lijn, plein&#10;&#10;Automatisch gegenereerde beschrijving">
            <a:extLst>
              <a:ext uri="{FF2B5EF4-FFF2-40B4-BE49-F238E27FC236}">
                <a16:creationId xmlns:a16="http://schemas.microsoft.com/office/drawing/2014/main" id="{26259A78-D4C4-6F3C-14D1-3BDC4A2D13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B757F49-CEDA-F085-D7CA-C85269C62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549" y="2978103"/>
            <a:ext cx="5636901" cy="901794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035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leen raster voor plaatjes of onszelf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schermopname, Kleurrijkheid, lijn, plein&#10;&#10;Automatisch gegenereerde beschrijving">
            <a:extLst>
              <a:ext uri="{FF2B5EF4-FFF2-40B4-BE49-F238E27FC236}">
                <a16:creationId xmlns:a16="http://schemas.microsoft.com/office/drawing/2014/main" id="{E9DF2CDF-E972-4A38-9059-A49EA413F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2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kader cya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, lijn, Kleurrijkheid, Graphics&#10;&#10;Automatisch gegenereerde beschrijving">
            <a:extLst>
              <a:ext uri="{FF2B5EF4-FFF2-40B4-BE49-F238E27FC236}">
                <a16:creationId xmlns:a16="http://schemas.microsoft.com/office/drawing/2014/main" id="{8DC2793F-E06F-885E-AA2D-92A13E31D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89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video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lijn, Kleurrijkheid, Graphics&#10;&#10;Automatisch gegenereerde beschrijving">
            <a:extLst>
              <a:ext uri="{FF2B5EF4-FFF2-40B4-BE49-F238E27FC236}">
                <a16:creationId xmlns:a16="http://schemas.microsoft.com/office/drawing/2014/main" id="{2F26562C-0C2F-2F77-63FC-5942EC56BD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3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yaan me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lijn, Kleurrijkheid, Graphics&#10;&#10;Automatisch gegenereerde beschrijving">
            <a:extLst>
              <a:ext uri="{FF2B5EF4-FFF2-40B4-BE49-F238E27FC236}">
                <a16:creationId xmlns:a16="http://schemas.microsoft.com/office/drawing/2014/main" id="{2F26562C-0C2F-2F77-63FC-5942EC56BD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92B1A2-3EE7-B8CA-4D8D-B9DF95E90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716" y="860359"/>
            <a:ext cx="7218083" cy="711012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0F27E7-B75C-2103-FC24-D9D5C3D5E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5717" y="1742883"/>
            <a:ext cx="7218083" cy="430848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7693BBE-AE55-2CC9-BCA3-4312C927FFD4}"/>
              </a:ext>
            </a:extLst>
          </p:cNvPr>
          <p:cNvSpPr/>
          <p:nvPr userDrawn="1"/>
        </p:nvSpPr>
        <p:spPr>
          <a:xfrm>
            <a:off x="856611" y="859168"/>
            <a:ext cx="3083287" cy="1724472"/>
          </a:xfrm>
          <a:prstGeom prst="rect">
            <a:avLst/>
          </a:prstGeom>
          <a:noFill/>
          <a:ln w="3175">
            <a:solidFill>
              <a:schemeClr val="bg2"/>
            </a:solidFill>
          </a:ln>
          <a:effectLst>
            <a:glow rad="38100">
              <a:srgbClr val="5DFFFF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733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kader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, lijn, Kleurrijkheid, Graphics&#10;&#10;Automatisch gegenereerde beschrijving">
            <a:extLst>
              <a:ext uri="{FF2B5EF4-FFF2-40B4-BE49-F238E27FC236}">
                <a16:creationId xmlns:a16="http://schemas.microsoft.com/office/drawing/2014/main" id="{8DC2793F-E06F-885E-AA2D-92A13E31D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4F5C28-749D-4E94-F865-3A8857967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031"/>
            <a:ext cx="10728960" cy="760978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C4A589-CE93-A763-384A-CC8A4C2F4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19264"/>
            <a:ext cx="10728960" cy="44577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09916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schermopname, lijn, Kleurrijkheid, Graphics&#10;&#10;Automatisch gegenereerde beschrijving">
            <a:extLst>
              <a:ext uri="{FF2B5EF4-FFF2-40B4-BE49-F238E27FC236}">
                <a16:creationId xmlns:a16="http://schemas.microsoft.com/office/drawing/2014/main" id="{511F1B3F-98FF-D4C5-F9F5-696D8E647C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9E65A36-5321-569F-05DA-202986327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031"/>
            <a:ext cx="10728960" cy="760978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DCE172D7-E10F-EA72-601B-32F87044DFA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1" y="1719264"/>
            <a:ext cx="5047098" cy="44577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CE39351-771F-E6A2-FFC6-217E8F8F6BD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306703" y="1719264"/>
            <a:ext cx="5260457" cy="44577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3179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schermopname, lijn, Kleurrijkheid, Graphics&#10;&#10;Automatisch gegenereerde beschrijving">
            <a:extLst>
              <a:ext uri="{FF2B5EF4-FFF2-40B4-BE49-F238E27FC236}">
                <a16:creationId xmlns:a16="http://schemas.microsoft.com/office/drawing/2014/main" id="{511F1B3F-98FF-D4C5-F9F5-696D8E647C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6CF5B414-D390-F45E-7C59-EBB634B847D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1719263"/>
            <a:ext cx="3298078" cy="4285706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9694113-2B8D-75EB-1675-8C5B7F224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031"/>
            <a:ext cx="10728960" cy="760978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F8100F52-D1DE-A094-1245-2DCC4D52AD9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289702" y="1719263"/>
            <a:ext cx="7277458" cy="4285706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9099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1FD1A44D-9F76-5707-F838-CC1716703FE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006E83C-89FE-914A-DD4B-2916F1126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923B2F-0687-CF44-4295-85206E6C3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23311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7" r:id="rId2"/>
    <p:sldLayoutId id="2147483662" r:id="rId3"/>
    <p:sldLayoutId id="2147483649" r:id="rId4"/>
    <p:sldLayoutId id="2147483650" r:id="rId5"/>
    <p:sldLayoutId id="2147483656" r:id="rId6"/>
    <p:sldLayoutId id="2147483655" r:id="rId7"/>
    <p:sldLayoutId id="2147483652" r:id="rId8"/>
    <p:sldLayoutId id="2147483658" r:id="rId9"/>
    <p:sldLayoutId id="2147483659" r:id="rId10"/>
    <p:sldLayoutId id="2147483653" r:id="rId11"/>
    <p:sldLayoutId id="2147483660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Bliss 2 Bold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Bliss 2 Light" panose="0200050603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Bliss 2 Light" panose="0200050603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Bliss 2 Light" panose="0200050603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Bliss 2 Light" panose="0200050603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Bliss 2 Light" panose="02000506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BF856-ED23-F56F-9770-19C77305F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yberpunk-illu-08.png" descr="Cyberpunk-illu-08.png">
            <a:extLst>
              <a:ext uri="{FF2B5EF4-FFF2-40B4-BE49-F238E27FC236}">
                <a16:creationId xmlns:a16="http://schemas.microsoft.com/office/drawing/2014/main" id="{B5ACA631-CDD1-5F6C-1429-BDC09CBA9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Afbeelding" descr="Afbeelding">
            <a:extLst>
              <a:ext uri="{FF2B5EF4-FFF2-40B4-BE49-F238E27FC236}">
                <a16:creationId xmlns:a16="http://schemas.microsoft.com/office/drawing/2014/main" id="{5DB21C68-70A9-9498-EA9E-9715872FD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862" y="94588"/>
            <a:ext cx="2456260" cy="24562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24A1188-AEEF-C97B-D8F0-8C12659AD742}"/>
              </a:ext>
            </a:extLst>
          </p:cNvPr>
          <p:cNvSpPr txBox="1"/>
          <p:nvPr/>
        </p:nvSpPr>
        <p:spPr>
          <a:xfrm>
            <a:off x="0" y="2341202"/>
            <a:ext cx="7496784" cy="217559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glow rad="127000">
              <a:srgbClr val="FF00FF"/>
            </a:glow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6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>
                  <a:glow rad="203200">
                    <a:srgbClr val="FF00FF">
                      <a:alpha val="52000"/>
                    </a:srgbClr>
                  </a:glow>
                </a:effectLst>
                <a:uFillTx/>
                <a:latin typeface="Audiowide" panose="02000503000000020004" pitchFamily="2" charset="0"/>
                <a:ea typeface="STCaiyun" panose="02010800040101010101" pitchFamily="2" charset="-122"/>
                <a:cs typeface="Bliss 2 Light"/>
                <a:sym typeface="Bliss 2 Light"/>
              </a:rPr>
              <a:t>Science</a:t>
            </a:r>
            <a:r>
              <a:rPr kumimoji="0" lang="nl-NL" sz="6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03200">
                    <a:srgbClr val="FF00FF">
                      <a:alpha val="52000"/>
                    </a:srgbClr>
                  </a:glow>
                </a:effectLst>
                <a:uFillTx/>
                <a:latin typeface="Audiowide" panose="02000503000000020004" pitchFamily="2" charset="0"/>
                <a:ea typeface="STCaiyun" panose="02010800040101010101" pitchFamily="2" charset="-122"/>
                <a:cs typeface="Bliss 2 Light"/>
                <a:sym typeface="Bliss 2 Light"/>
              </a:rPr>
              <a:t> </a:t>
            </a:r>
            <a:r>
              <a:rPr kumimoji="0" lang="nl-NL" sz="6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>
                  <a:glow rad="203200">
                    <a:srgbClr val="FF00FF">
                      <a:alpha val="52000"/>
                    </a:srgbClr>
                  </a:glow>
                </a:effectLst>
                <a:uFillTx/>
                <a:latin typeface="Audiowide" panose="02000503000000020004" pitchFamily="2" charset="0"/>
                <a:ea typeface="STCaiyun" panose="02010800040101010101" pitchFamily="2" charset="-122"/>
                <a:cs typeface="Bliss 2 Light"/>
                <a:sym typeface="Bliss 2 Light"/>
              </a:rPr>
              <a:t>Heavyweights</a:t>
            </a:r>
            <a:endParaRPr lang="nl-NL" sz="6600" dirty="0">
              <a:solidFill>
                <a:schemeClr val="bg1"/>
              </a:solidFill>
              <a:effectLst>
                <a:glow rad="203200">
                  <a:srgbClr val="FF00FF">
                    <a:alpha val="52000"/>
                  </a:srgbClr>
                </a:glow>
              </a:effectLst>
              <a:latin typeface="Audiowide" panose="02000503000000020004" pitchFamily="2" charset="0"/>
              <a:ea typeface="STCaiyun" panose="02010800040101010101" pitchFamily="2" charset="-122"/>
              <a:cs typeface="Bliss 2 Light"/>
              <a:sym typeface="Bliss 2 Ligh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F21D757-160E-C946-4EF5-C6802A4B9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0" b="99594" l="9620" r="89933">
                        <a14:foregroundMark x1="28859" y1="9331" x2="39821" y2="4462"/>
                        <a14:foregroundMark x1="39821" y1="4462" x2="53244" y2="10142"/>
                        <a14:foregroundMark x1="53244" y1="10142" x2="60179" y2="20892"/>
                        <a14:foregroundMark x1="60179" y1="20892" x2="59732" y2="21298"/>
                        <a14:foregroundMark x1="23266" y1="87627" x2="22595" y2="98783"/>
                        <a14:foregroundMark x1="22595" y1="98783" x2="22148" y2="99594"/>
                        <a14:foregroundMark x1="22148" y1="91886" x2="22148" y2="82961"/>
                        <a14:foregroundMark x1="21253" y1="68966" x2="22148" y2="6288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67" y="1127760"/>
            <a:ext cx="5195573" cy="57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28743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9000" fill="hold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9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48;p9">
            <a:extLst>
              <a:ext uri="{FF2B5EF4-FFF2-40B4-BE49-F238E27FC236}">
                <a16:creationId xmlns:a16="http://schemas.microsoft.com/office/drawing/2014/main" id="{0E7E5826-4B40-6CFA-5B63-67D9431952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226333">
            <a:off x="7817641" y="3336683"/>
            <a:ext cx="1166675" cy="116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49;p9">
            <a:extLst>
              <a:ext uri="{FF2B5EF4-FFF2-40B4-BE49-F238E27FC236}">
                <a16:creationId xmlns:a16="http://schemas.microsoft.com/office/drawing/2014/main" id="{5DDDBDB8-E928-360D-31CA-3C4ECFCD9C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57220">
            <a:off x="3915284" y="3171884"/>
            <a:ext cx="1516450" cy="94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50;p9">
            <a:extLst>
              <a:ext uri="{FF2B5EF4-FFF2-40B4-BE49-F238E27FC236}">
                <a16:creationId xmlns:a16="http://schemas.microsoft.com/office/drawing/2014/main" id="{DD295BEF-C899-40CC-CE03-150822110A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6127" y="4427799"/>
            <a:ext cx="1209374" cy="125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51;p9">
            <a:extLst>
              <a:ext uri="{FF2B5EF4-FFF2-40B4-BE49-F238E27FC236}">
                <a16:creationId xmlns:a16="http://schemas.microsoft.com/office/drawing/2014/main" id="{822AC84D-D1A3-4EC9-EA12-96AB4408889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0455368">
            <a:off x="980487" y="3763644"/>
            <a:ext cx="2947414" cy="210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52;p9">
            <a:extLst>
              <a:ext uri="{FF2B5EF4-FFF2-40B4-BE49-F238E27FC236}">
                <a16:creationId xmlns:a16="http://schemas.microsoft.com/office/drawing/2014/main" id="{1D407EB3-BC6A-E2A6-A463-2C5AFC8EF0A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850" t="3195" r="1696" b="3101"/>
          <a:stretch/>
        </p:blipFill>
        <p:spPr>
          <a:xfrm rot="175568">
            <a:off x="888469" y="841973"/>
            <a:ext cx="3255339" cy="194261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7" name="Google Shape;653;p9">
            <a:extLst>
              <a:ext uri="{FF2B5EF4-FFF2-40B4-BE49-F238E27FC236}">
                <a16:creationId xmlns:a16="http://schemas.microsoft.com/office/drawing/2014/main" id="{0B650C97-E06A-E255-81DC-B64EB74988C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5957" r="23431"/>
          <a:stretch/>
        </p:blipFill>
        <p:spPr>
          <a:xfrm>
            <a:off x="4380986" y="4576805"/>
            <a:ext cx="1238438" cy="15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54;p9">
            <a:extLst>
              <a:ext uri="{FF2B5EF4-FFF2-40B4-BE49-F238E27FC236}">
                <a16:creationId xmlns:a16="http://schemas.microsoft.com/office/drawing/2014/main" id="{80335C3A-5DC4-2345-7277-9A716223FA2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744758">
            <a:off x="8932998" y="4232510"/>
            <a:ext cx="2490004" cy="145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55;p9">
            <a:extLst>
              <a:ext uri="{FF2B5EF4-FFF2-40B4-BE49-F238E27FC236}">
                <a16:creationId xmlns:a16="http://schemas.microsoft.com/office/drawing/2014/main" id="{06937586-15F0-2AE1-0BD4-C03DC03EE81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49291" y="1063558"/>
            <a:ext cx="3483951" cy="170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56;p9">
            <a:extLst>
              <a:ext uri="{FF2B5EF4-FFF2-40B4-BE49-F238E27FC236}">
                <a16:creationId xmlns:a16="http://schemas.microsoft.com/office/drawing/2014/main" id="{A005AE9C-837F-B90C-DA09-DD07145000A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46722"/>
          <a:stretch/>
        </p:blipFill>
        <p:spPr>
          <a:xfrm>
            <a:off x="7949293" y="1063559"/>
            <a:ext cx="1856096" cy="170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57;p9">
            <a:extLst>
              <a:ext uri="{FF2B5EF4-FFF2-40B4-BE49-F238E27FC236}">
                <a16:creationId xmlns:a16="http://schemas.microsoft.com/office/drawing/2014/main" id="{33E7C82C-5A30-61DB-2233-03D0DEB5F21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20302314">
            <a:off x="5301786" y="1123340"/>
            <a:ext cx="2328682" cy="2453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20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FDCC3-BFC8-7204-4C29-5FCB00DF7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7A452D-D27A-0081-7994-DC661D157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</a:t>
            </a:r>
            <a:r>
              <a:rPr lang="nl-NL" dirty="0" err="1"/>
              <a:t>gamification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9F6558-1D72-FD7A-B3D5-037ECC704F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err="1"/>
              <a:t>Gamification</a:t>
            </a:r>
            <a:r>
              <a:rPr lang="nl-NL" dirty="0"/>
              <a:t> is het inzetten van spelelementen en/of </a:t>
            </a:r>
            <a:r>
              <a:rPr lang="nl-NL" dirty="0">
                <a:solidFill>
                  <a:srgbClr val="00F6F7"/>
                </a:solidFill>
              </a:rPr>
              <a:t>spel-ontwerptechnieken</a:t>
            </a:r>
            <a:r>
              <a:rPr lang="nl-NL" dirty="0"/>
              <a:t> in een niet-spel context.</a:t>
            </a:r>
          </a:p>
        </p:txBody>
      </p:sp>
    </p:spTree>
    <p:extLst>
      <p:ext uri="{BB962C8B-B14F-4D97-AF65-F5344CB8AC3E}">
        <p14:creationId xmlns:p14="http://schemas.microsoft.com/office/powerpoint/2010/main" val="160770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B78A52E4-995E-284B-7B74-4AE368200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698871"/>
          </a:xfrm>
        </p:spPr>
        <p:txBody>
          <a:bodyPr>
            <a:normAutofit/>
          </a:bodyPr>
          <a:lstStyle/>
          <a:p>
            <a:pPr algn="ctr"/>
            <a:r>
              <a:rPr lang="nl-NL" sz="3200" dirty="0"/>
              <a:t>User </a:t>
            </a:r>
            <a:r>
              <a:rPr lang="nl-NL" sz="3200" dirty="0" err="1"/>
              <a:t>centered</a:t>
            </a:r>
            <a:r>
              <a:rPr lang="nl-NL" sz="3200" dirty="0"/>
              <a:t> design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7219BDE3-A49B-8781-8204-318B81DF8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0622" y="1681163"/>
            <a:ext cx="5196538" cy="698871"/>
          </a:xfrm>
        </p:spPr>
        <p:txBody>
          <a:bodyPr>
            <a:normAutofit/>
          </a:bodyPr>
          <a:lstStyle/>
          <a:p>
            <a:pPr algn="ctr"/>
            <a:r>
              <a:rPr lang="nl-NL" sz="3200" dirty="0"/>
              <a:t>Prototyping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11093ED-3033-4DE7-30FA-204ABBE9B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/>
              <a:t>Spelontwerptechnieken</a:t>
            </a:r>
            <a:endParaRPr lang="nl-NL" dirty="0"/>
          </a:p>
        </p:txBody>
      </p:sp>
      <p:pic>
        <p:nvPicPr>
          <p:cNvPr id="12" name="Google Shape;666;p10">
            <a:extLst>
              <a:ext uri="{FF2B5EF4-FFF2-40B4-BE49-F238E27FC236}">
                <a16:creationId xmlns:a16="http://schemas.microsoft.com/office/drawing/2014/main" id="{B8B2F3BC-59DA-062F-9CED-95DF98295CC1}"/>
              </a:ext>
            </a:extLst>
          </p:cNvPr>
          <p:cNvPicPr preferRelativeResize="0">
            <a:picLocks noGrp="1"/>
          </p:cNvPicPr>
          <p:nvPr>
            <p:ph sz="quarter" idx="4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6628381" y="2505075"/>
            <a:ext cx="4667700" cy="3600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13" name="Google Shape;665;p10">
            <a:extLst>
              <a:ext uri="{FF2B5EF4-FFF2-40B4-BE49-F238E27FC236}">
                <a16:creationId xmlns:a16="http://schemas.microsoft.com/office/drawing/2014/main" id="{F959EB25-3FCF-EA5F-62F2-4E327940546B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18456" y="2505075"/>
            <a:ext cx="3600450" cy="3600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739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DDBF9-9C36-7ED1-26BF-07ABC4D15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12CA4-6534-6E0D-0290-55BF2174E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</a:t>
            </a:r>
            <a:r>
              <a:rPr lang="nl-NL" dirty="0" err="1"/>
              <a:t>gamification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5DC8AE-0732-2350-76DA-C36DBF0AF6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err="1"/>
              <a:t>Gamification</a:t>
            </a:r>
            <a:r>
              <a:rPr lang="nl-NL" dirty="0"/>
              <a:t> is het inzetten van spelelementen en/of spel-ontwerptechnieken in een </a:t>
            </a:r>
            <a:r>
              <a:rPr lang="nl-NL" dirty="0">
                <a:solidFill>
                  <a:srgbClr val="00F6F7"/>
                </a:solidFill>
              </a:rPr>
              <a:t>niet-spel context</a:t>
            </a:r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831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Overgang naar het middelbaar onderwijs - een spannende stap">
            <a:extLst>
              <a:ext uri="{FF2B5EF4-FFF2-40B4-BE49-F238E27FC236}">
                <a16:creationId xmlns:a16="http://schemas.microsoft.com/office/drawing/2014/main" id="{F19A0D63-946A-036A-E1FA-343D871E3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27" y="781341"/>
            <a:ext cx="10065860" cy="5670233"/>
          </a:xfrm>
          <a:prstGeom prst="rect">
            <a:avLst/>
          </a:prstGeom>
          <a:noFill/>
          <a:effectLst>
            <a:glow rad="127000">
              <a:srgbClr val="00F6F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49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AA864-3159-9030-1132-086FC9FA0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yberpunk-illu-08.png" descr="Cyberpunk-illu-08.png">
            <a:extLst>
              <a:ext uri="{FF2B5EF4-FFF2-40B4-BE49-F238E27FC236}">
                <a16:creationId xmlns:a16="http://schemas.microsoft.com/office/drawing/2014/main" id="{80FD0C1B-85D2-A3BB-B29F-C6C5167F9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Afbeelding" descr="Afbeelding">
            <a:extLst>
              <a:ext uri="{FF2B5EF4-FFF2-40B4-BE49-F238E27FC236}">
                <a16:creationId xmlns:a16="http://schemas.microsoft.com/office/drawing/2014/main" id="{23456D94-7209-4D8A-D003-E97E6AAC9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862" y="94588"/>
            <a:ext cx="2456260" cy="24562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DFC7A3B-39DB-3F19-F053-EEDC07988418}"/>
              </a:ext>
            </a:extLst>
          </p:cNvPr>
          <p:cNvSpPr txBox="1"/>
          <p:nvPr/>
        </p:nvSpPr>
        <p:spPr>
          <a:xfrm>
            <a:off x="0" y="2341202"/>
            <a:ext cx="7496784" cy="217559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glow rad="127000">
              <a:srgbClr val="FF00FF"/>
            </a:glow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6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>
                  <a:glow rad="203200">
                    <a:srgbClr val="FF00FF">
                      <a:alpha val="52000"/>
                    </a:srgbClr>
                  </a:glow>
                </a:effectLst>
                <a:uFillTx/>
                <a:latin typeface="Audiowide" panose="02000503000000020004" pitchFamily="2" charset="0"/>
                <a:ea typeface="STCaiyun" panose="02010800040101010101" pitchFamily="2" charset="-122"/>
                <a:cs typeface="Bliss 2 Light"/>
                <a:sym typeface="Bliss 2 Light"/>
              </a:rPr>
              <a:t>Science</a:t>
            </a:r>
            <a:r>
              <a:rPr kumimoji="0" lang="nl-NL" sz="6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03200">
                    <a:srgbClr val="FF00FF">
                      <a:alpha val="52000"/>
                    </a:srgbClr>
                  </a:glow>
                </a:effectLst>
                <a:uFillTx/>
                <a:latin typeface="Audiowide" panose="02000503000000020004" pitchFamily="2" charset="0"/>
                <a:ea typeface="STCaiyun" panose="02010800040101010101" pitchFamily="2" charset="-122"/>
                <a:cs typeface="Bliss 2 Light"/>
                <a:sym typeface="Bliss 2 Light"/>
              </a:rPr>
              <a:t> </a:t>
            </a:r>
            <a:r>
              <a:rPr kumimoji="0" lang="nl-NL" sz="6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>
                  <a:glow rad="203200">
                    <a:srgbClr val="FF00FF">
                      <a:alpha val="52000"/>
                    </a:srgbClr>
                  </a:glow>
                </a:effectLst>
                <a:uFillTx/>
                <a:latin typeface="Audiowide" panose="02000503000000020004" pitchFamily="2" charset="0"/>
                <a:ea typeface="STCaiyun" panose="02010800040101010101" pitchFamily="2" charset="-122"/>
                <a:cs typeface="Bliss 2 Light"/>
                <a:sym typeface="Bliss 2 Light"/>
              </a:rPr>
              <a:t>Heavyweights</a:t>
            </a:r>
            <a:endParaRPr lang="nl-NL" sz="6600" dirty="0">
              <a:solidFill>
                <a:schemeClr val="bg1"/>
              </a:solidFill>
              <a:effectLst>
                <a:glow rad="203200">
                  <a:srgbClr val="FF00FF">
                    <a:alpha val="52000"/>
                  </a:srgbClr>
                </a:glow>
              </a:effectLst>
              <a:latin typeface="Audiowide" panose="02000503000000020004" pitchFamily="2" charset="0"/>
              <a:ea typeface="STCaiyun" panose="02010800040101010101" pitchFamily="2" charset="-122"/>
              <a:cs typeface="Bliss 2 Light"/>
              <a:sym typeface="Bliss 2 Ligh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68902FE-6CED-D47A-9534-E22ADC9E0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0" b="99594" l="9620" r="89933">
                        <a14:foregroundMark x1="28859" y1="9331" x2="39821" y2="4462"/>
                        <a14:foregroundMark x1="39821" y1="4462" x2="53244" y2="10142"/>
                        <a14:foregroundMark x1="53244" y1="10142" x2="60179" y2="20892"/>
                        <a14:foregroundMark x1="60179" y1="20892" x2="59732" y2="21298"/>
                        <a14:foregroundMark x1="23266" y1="87627" x2="22595" y2="98783"/>
                        <a14:foregroundMark x1="22595" y1="98783" x2="22148" y2="99594"/>
                        <a14:foregroundMark x1="22148" y1="91886" x2="22148" y2="82961"/>
                        <a14:foregroundMark x1="21253" y1="68966" x2="22148" y2="6288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67" y="1127760"/>
            <a:ext cx="5195573" cy="57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12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9000" fill="hold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9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1E6BF7-4B75-2D6B-07A4-4FF29C7E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6147"/>
            <a:ext cx="10728960" cy="760978"/>
          </a:xfrm>
        </p:spPr>
        <p:txBody>
          <a:bodyPr/>
          <a:lstStyle/>
          <a:p>
            <a:r>
              <a:rPr lang="nl-NL" dirty="0" err="1"/>
              <a:t>Science</a:t>
            </a:r>
            <a:r>
              <a:rPr lang="nl-NL" dirty="0"/>
              <a:t> </a:t>
            </a:r>
            <a:r>
              <a:rPr lang="nl-NL" dirty="0" err="1"/>
              <a:t>Heavyweights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B0A104-3CBA-D28C-47F3-3DF3718BD8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8843"/>
            <a:ext cx="10728960" cy="4891086"/>
          </a:xfrm>
        </p:spPr>
        <p:txBody>
          <a:bodyPr>
            <a:normAutofit lnSpcReduction="10000"/>
          </a:bodyPr>
          <a:lstStyle/>
          <a:p>
            <a:pPr lvl="0"/>
            <a:r>
              <a:rPr lang="nl-NL" dirty="0"/>
              <a:t>Bouw je reputatie en invloed op in de wereld van de wetenschap!</a:t>
            </a:r>
          </a:p>
          <a:p>
            <a:pPr lvl="0"/>
            <a:r>
              <a:rPr lang="nl-NL" dirty="0"/>
              <a:t>De klas werkt samen in teams van 2 om een bepaald aantal </a:t>
            </a:r>
            <a:r>
              <a:rPr lang="nl-NL" dirty="0" err="1"/>
              <a:t>credits</a:t>
            </a:r>
            <a:r>
              <a:rPr lang="nl-NL" dirty="0"/>
              <a:t> te halen.</a:t>
            </a:r>
          </a:p>
          <a:p>
            <a:pPr lvl="0"/>
            <a:r>
              <a:rPr lang="nl-NL" dirty="0"/>
              <a:t>Elk team start met reputatie 1</a:t>
            </a:r>
          </a:p>
          <a:p>
            <a:pPr lvl="0"/>
            <a:r>
              <a:rPr lang="nl-NL" dirty="0"/>
              <a:t>Voor elke serieus (!) gemaakte opdracht gaat je reputatie omhoog;</a:t>
            </a:r>
            <a:endParaRPr lang="en-NL" dirty="0"/>
          </a:p>
          <a:p>
            <a:pPr lvl="1"/>
            <a:r>
              <a:rPr lang="nl-NL" dirty="0"/>
              <a:t>Maak je 1 </a:t>
            </a:r>
            <a:r>
              <a:rPr lang="nl-NL" dirty="0" err="1"/>
              <a:t>essential</a:t>
            </a:r>
            <a:r>
              <a:rPr lang="nl-NL" dirty="0"/>
              <a:t> opdracht wordt je reputatie +1, bij </a:t>
            </a:r>
            <a:r>
              <a:rPr lang="nl-NL" dirty="0" err="1"/>
              <a:t>advanced</a:t>
            </a:r>
            <a:r>
              <a:rPr lang="nl-NL" dirty="0"/>
              <a:t> +2</a:t>
            </a:r>
            <a:endParaRPr lang="en-NL" dirty="0"/>
          </a:p>
          <a:p>
            <a:pPr lvl="0"/>
            <a:r>
              <a:rPr lang="nl-NL" dirty="0"/>
              <a:t>Als je een opdracht nakijkt </a:t>
            </a:r>
            <a:r>
              <a:rPr lang="nl-NL" b="1" dirty="0"/>
              <a:t>en </a:t>
            </a:r>
            <a:r>
              <a:rPr lang="nl-NL" dirty="0"/>
              <a:t>je geeft het juiste ‘advies’, krijg je </a:t>
            </a:r>
            <a:r>
              <a:rPr lang="nl-NL" dirty="0" err="1"/>
              <a:t>credits</a:t>
            </a:r>
            <a:r>
              <a:rPr lang="nl-NL" dirty="0"/>
              <a:t>.</a:t>
            </a:r>
            <a:endParaRPr lang="en-NL" dirty="0"/>
          </a:p>
          <a:p>
            <a:pPr lvl="1"/>
            <a:r>
              <a:rPr lang="nl-NL" dirty="0"/>
              <a:t>Een opdracht nagekeken en juiste advies gegeven als level 1, dan +1 credit;</a:t>
            </a:r>
            <a:endParaRPr lang="en-NL" dirty="0"/>
          </a:p>
          <a:p>
            <a:pPr lvl="1"/>
            <a:r>
              <a:rPr lang="nl-NL" dirty="0"/>
              <a:t>Een opdracht nagekeken en juiste advies gegeven als level 2, dan +2 </a:t>
            </a:r>
            <a:r>
              <a:rPr lang="nl-NL" dirty="0" err="1"/>
              <a:t>credits</a:t>
            </a:r>
            <a:r>
              <a:rPr lang="nl-NL" dirty="0"/>
              <a:t>;</a:t>
            </a:r>
            <a:endParaRPr lang="en-NL" dirty="0"/>
          </a:p>
          <a:p>
            <a:pPr lvl="0"/>
            <a:r>
              <a:rPr lang="nl-NL" dirty="0"/>
              <a:t>Er zijn als reserve vijf ‘</a:t>
            </a:r>
            <a:r>
              <a:rPr lang="nl-NL" dirty="0" err="1"/>
              <a:t>dummie</a:t>
            </a:r>
            <a:r>
              <a:rPr lang="nl-NL" dirty="0"/>
              <a:t> opdrachten’, deze kunnen ook nagekeken worden!</a:t>
            </a:r>
          </a:p>
          <a:p>
            <a:pPr lvl="0"/>
            <a:r>
              <a:rPr lang="nl-NL" dirty="0"/>
              <a:t>Elke ingeleverde opdracht mag door één </a:t>
            </a:r>
            <a:r>
              <a:rPr lang="nl-NL" b="1" dirty="0"/>
              <a:t>ander team</a:t>
            </a:r>
            <a:r>
              <a:rPr lang="nl-NL" dirty="0"/>
              <a:t> nagekeken worden.</a:t>
            </a:r>
          </a:p>
          <a:p>
            <a:pPr lvl="0"/>
            <a:r>
              <a:rPr lang="nl-NL" dirty="0"/>
              <a:t>De mogelijke adviezen staan op het blad.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729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nummer, Lettertype&#10;&#10;Door AI gegenereerde inhoud is mogelijk onjuist.">
            <a:extLst>
              <a:ext uri="{FF2B5EF4-FFF2-40B4-BE49-F238E27FC236}">
                <a16:creationId xmlns:a16="http://schemas.microsoft.com/office/drawing/2014/main" id="{62E373FF-3C1D-13C0-B325-34636CB2A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6" y="395349"/>
            <a:ext cx="11454647" cy="606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8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986386E-1B69-50C9-37F0-F5CC41870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3" t="1763" r="44931" b="79021"/>
          <a:stretch>
            <a:fillRect/>
          </a:stretch>
        </p:blipFill>
        <p:spPr>
          <a:xfrm>
            <a:off x="3200400" y="1822076"/>
            <a:ext cx="5071755" cy="287767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92D450D5-9A01-2F07-49D9-11DC530A69F8}"/>
              </a:ext>
            </a:extLst>
          </p:cNvPr>
          <p:cNvSpPr/>
          <p:nvPr/>
        </p:nvSpPr>
        <p:spPr>
          <a:xfrm>
            <a:off x="3495520" y="2620985"/>
            <a:ext cx="3677770" cy="569688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0530D51-05ED-758D-CEB2-A139B962172A}"/>
              </a:ext>
            </a:extLst>
          </p:cNvPr>
          <p:cNvSpPr txBox="1"/>
          <p:nvPr/>
        </p:nvSpPr>
        <p:spPr>
          <a:xfrm>
            <a:off x="8567275" y="2721163"/>
            <a:ext cx="2029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Advies 21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92AAAE8B-2E44-9E98-6E09-E8619C5A682B}"/>
              </a:ext>
            </a:extLst>
          </p:cNvPr>
          <p:cNvCxnSpPr>
            <a:stCxn id="3" idx="3"/>
          </p:cNvCxnSpPr>
          <p:nvPr/>
        </p:nvCxnSpPr>
        <p:spPr>
          <a:xfrm>
            <a:off x="7173290" y="2905829"/>
            <a:ext cx="1302744" cy="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55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9828C8-7381-727A-912E-3F9B0009A9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3999" y="833220"/>
            <a:ext cx="10728325" cy="762000"/>
          </a:xfrm>
        </p:spPr>
        <p:txBody>
          <a:bodyPr/>
          <a:lstStyle/>
          <a:p>
            <a:r>
              <a:rPr lang="nl-NL" dirty="0"/>
              <a:t>Drie voorbeelden…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D56AADF-7689-424C-42B3-5D209C502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3" t="1763" r="30479" b="79021"/>
          <a:stretch>
            <a:fillRect/>
          </a:stretch>
        </p:blipFill>
        <p:spPr>
          <a:xfrm>
            <a:off x="1089212" y="1674159"/>
            <a:ext cx="4082693" cy="17548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0C4F026-C086-7EA6-6D00-E66539220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t="53454" r="27665" b="27330"/>
          <a:stretch>
            <a:fillRect/>
          </a:stretch>
        </p:blipFill>
        <p:spPr>
          <a:xfrm>
            <a:off x="4011706" y="3017464"/>
            <a:ext cx="4359088" cy="175484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D28BBBE-3A3F-E6C0-53A8-E9F9E289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28241" r="32246" b="52543"/>
          <a:stretch>
            <a:fillRect/>
          </a:stretch>
        </p:blipFill>
        <p:spPr>
          <a:xfrm>
            <a:off x="7763436" y="4380941"/>
            <a:ext cx="4082693" cy="175484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AC4E3387-C236-A7CC-FC16-530456800677}"/>
              </a:ext>
            </a:extLst>
          </p:cNvPr>
          <p:cNvSpPr txBox="1"/>
          <p:nvPr/>
        </p:nvSpPr>
        <p:spPr>
          <a:xfrm>
            <a:off x="747823" y="1621975"/>
            <a:ext cx="67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0ED0C30-8D64-7781-C0D4-6FEED75CC5CF}"/>
              </a:ext>
            </a:extLst>
          </p:cNvPr>
          <p:cNvSpPr txBox="1"/>
          <p:nvPr/>
        </p:nvSpPr>
        <p:spPr>
          <a:xfrm>
            <a:off x="3675529" y="3525552"/>
            <a:ext cx="67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C288389-966D-287A-6DFA-2128EA5D9BC4}"/>
              </a:ext>
            </a:extLst>
          </p:cNvPr>
          <p:cNvSpPr txBox="1"/>
          <p:nvPr/>
        </p:nvSpPr>
        <p:spPr>
          <a:xfrm>
            <a:off x="7427259" y="4825816"/>
            <a:ext cx="67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1610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software, Computerpictogram&#10;&#10;Door AI gegenereerde inhoud is mogelijk onjuist.">
            <a:extLst>
              <a:ext uri="{FF2B5EF4-FFF2-40B4-BE49-F238E27FC236}">
                <a16:creationId xmlns:a16="http://schemas.microsoft.com/office/drawing/2014/main" id="{898180C0-D622-D508-9DF4-7A3D1569D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60" y="414682"/>
            <a:ext cx="10139680" cy="602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9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E85FCE-EA51-4B34-A9CC-E0A27D8A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Dus..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186898-85D8-B4E6-5116-F0868801C9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Kijk na met een andere kleur.</a:t>
            </a:r>
          </a:p>
          <a:p>
            <a:r>
              <a:rPr lang="nl-NL" dirty="0"/>
              <a:t>Markeer onderdelen die goed zijn met een krul.</a:t>
            </a:r>
          </a:p>
          <a:p>
            <a:r>
              <a:rPr lang="nl-NL" dirty="0"/>
              <a:t>Markeer fouten door deze aan te strepen.</a:t>
            </a:r>
          </a:p>
          <a:p>
            <a:r>
              <a:rPr lang="nl-NL" dirty="0"/>
              <a:t>Markeer onderdelen die juist zijn uitgevoerd, maar door een eerdere fout een onjuist antwoord opleveren met een krul tussen haakjes.</a:t>
            </a:r>
          </a:p>
        </p:txBody>
      </p:sp>
    </p:spTree>
    <p:extLst>
      <p:ext uri="{BB962C8B-B14F-4D97-AF65-F5344CB8AC3E}">
        <p14:creationId xmlns:p14="http://schemas.microsoft.com/office/powerpoint/2010/main" val="343214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18F87-C9DE-F4FC-5728-F8A134D35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nummer, Lettertype&#10;&#10;Door AI gegenereerde inhoud is mogelijk onjuist.">
            <a:extLst>
              <a:ext uri="{FF2B5EF4-FFF2-40B4-BE49-F238E27FC236}">
                <a16:creationId xmlns:a16="http://schemas.microsoft.com/office/drawing/2014/main" id="{E683131A-069D-A093-DD68-3986CC1EC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6" y="395349"/>
            <a:ext cx="11454647" cy="606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8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84F6DDE-8E40-CA1F-461A-034A665E0C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Evaluatie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A390C5-C150-279A-4AB3-0D8CF05F9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In hoeverre is dit formatief handelen?</a:t>
            </a:r>
          </a:p>
        </p:txBody>
      </p:sp>
    </p:spTree>
    <p:extLst>
      <p:ext uri="{BB962C8B-B14F-4D97-AF65-F5344CB8AC3E}">
        <p14:creationId xmlns:p14="http://schemas.microsoft.com/office/powerpoint/2010/main" val="1246630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EBC9A-3916-DA0C-09AB-B8C97118A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Lettertype, ontwerp&#10;&#10;Door AI gegenereerde inhoud is mogelijk onjuist.">
            <a:extLst>
              <a:ext uri="{FF2B5EF4-FFF2-40B4-BE49-F238E27FC236}">
                <a16:creationId xmlns:a16="http://schemas.microsoft.com/office/drawing/2014/main" id="{9FC30B15-B572-EB29-966C-0463E99D0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170" y="1925784"/>
            <a:ext cx="7065522" cy="397653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3A175B5-D07D-8F77-B147-C069F0AFEE10}"/>
              </a:ext>
            </a:extLst>
          </p:cNvPr>
          <p:cNvSpPr txBox="1"/>
          <p:nvPr/>
        </p:nvSpPr>
        <p:spPr>
          <a:xfrm>
            <a:off x="5210597" y="2563316"/>
            <a:ext cx="209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rgbClr val="090C2B"/>
                </a:solidFill>
                <a:latin typeface="Nunito" pitchFamily="2" charset="0"/>
              </a:rPr>
              <a:t>Feedup</a:t>
            </a:r>
            <a:endParaRPr lang="nl-NL" b="1" dirty="0">
              <a:solidFill>
                <a:srgbClr val="090C2B"/>
              </a:solidFill>
              <a:latin typeface="Nunito" pitchFamily="2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B90EBF5-A8F6-189E-DE17-A90BC9EC58A7}"/>
              </a:ext>
            </a:extLst>
          </p:cNvPr>
          <p:cNvSpPr txBox="1"/>
          <p:nvPr/>
        </p:nvSpPr>
        <p:spPr>
          <a:xfrm>
            <a:off x="7819003" y="2835506"/>
            <a:ext cx="209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latin typeface="Nunito" pitchFamily="2" charset="0"/>
              </a:rPr>
              <a:t>Feedback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E98025D-A2CA-533D-3E7E-4A6CD2937D8E}"/>
              </a:ext>
            </a:extLst>
          </p:cNvPr>
          <p:cNvSpPr txBox="1"/>
          <p:nvPr/>
        </p:nvSpPr>
        <p:spPr>
          <a:xfrm>
            <a:off x="2778679" y="2835506"/>
            <a:ext cx="209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latin typeface="Nunito" pitchFamily="2" charset="0"/>
              </a:rPr>
              <a:t>Feedforward</a:t>
            </a:r>
            <a:endParaRPr lang="nl-NL" b="1" dirty="0">
              <a:latin typeface="Nunito" pitchFamily="2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1ECCA6E-7667-43DC-3CA4-A2C1288B0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77" y="1026567"/>
            <a:ext cx="10728960" cy="760978"/>
          </a:xfrm>
        </p:spPr>
        <p:txBody>
          <a:bodyPr>
            <a:normAutofit fontScale="90000"/>
          </a:bodyPr>
          <a:lstStyle/>
          <a:p>
            <a:r>
              <a:rPr lang="nl-NL" dirty="0"/>
              <a:t>Welke elementen van FH herken je in deze werkvorm?</a:t>
            </a:r>
          </a:p>
        </p:txBody>
      </p:sp>
    </p:spTree>
    <p:extLst>
      <p:ext uri="{BB962C8B-B14F-4D97-AF65-F5344CB8AC3E}">
        <p14:creationId xmlns:p14="http://schemas.microsoft.com/office/powerpoint/2010/main" val="426591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984371C-0E86-C956-E43C-A5FE11C0F1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Ons proces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B45428-572F-937B-6F85-424364613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err="1"/>
              <a:t>Boemlauw</a:t>
            </a:r>
            <a:r>
              <a:rPr lang="nl-NL" dirty="0"/>
              <a:t> Natuurkunde</a:t>
            </a:r>
          </a:p>
        </p:txBody>
      </p:sp>
    </p:spTree>
    <p:extLst>
      <p:ext uri="{BB962C8B-B14F-4D97-AF65-F5344CB8AC3E}">
        <p14:creationId xmlns:p14="http://schemas.microsoft.com/office/powerpoint/2010/main" val="45741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4B37A4-A260-C52A-DC74-4A4444C55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MDA Raamwerk</a:t>
            </a:r>
          </a:p>
        </p:txBody>
      </p:sp>
      <p:pic>
        <p:nvPicPr>
          <p:cNvPr id="2050" name="Picture 2" descr="MDA framework">
            <a:extLst>
              <a:ext uri="{FF2B5EF4-FFF2-40B4-BE49-F238E27FC236}">
                <a16:creationId xmlns:a16="http://schemas.microsoft.com/office/drawing/2014/main" id="{D0062711-EE39-21D1-902E-3D50191A8C9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98" y="1719263"/>
            <a:ext cx="8063929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79231A9-EB15-CB23-2CEC-F345C298DC0A}"/>
              </a:ext>
            </a:extLst>
          </p:cNvPr>
          <p:cNvSpPr txBox="1"/>
          <p:nvPr/>
        </p:nvSpPr>
        <p:spPr>
          <a:xfrm>
            <a:off x="1541799" y="6308915"/>
            <a:ext cx="48056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i="1" dirty="0">
                <a:solidFill>
                  <a:schemeClr val="bg1"/>
                </a:solidFill>
              </a:rPr>
              <a:t>Afbeelding: </a:t>
            </a:r>
            <a:r>
              <a:rPr lang="nl-NL" sz="900" i="1" dirty="0" err="1">
                <a:solidFill>
                  <a:schemeClr val="bg1"/>
                </a:solidFill>
              </a:rPr>
              <a:t>Vernieuwenderwijs</a:t>
            </a:r>
            <a:endParaRPr lang="nl-NL" sz="9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3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11C6A3-FF7D-1CF9-5AAA-54D5BC380D8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44876" y="1011772"/>
            <a:ext cx="5047098" cy="44577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000" dirty="0">
                <a:solidFill>
                  <a:srgbClr val="00F6F7"/>
                </a:solidFill>
              </a:rPr>
              <a:t>Versie 1: Nuts </a:t>
            </a:r>
            <a:r>
              <a:rPr lang="nl-NL" sz="2000" dirty="0" err="1">
                <a:solidFill>
                  <a:srgbClr val="00F6F7"/>
                </a:solidFill>
              </a:rPr>
              <a:t>and</a:t>
            </a:r>
            <a:r>
              <a:rPr lang="nl-NL" sz="2000" dirty="0">
                <a:solidFill>
                  <a:srgbClr val="00F6F7"/>
                </a:solidFill>
              </a:rPr>
              <a:t> Bolts</a:t>
            </a:r>
          </a:p>
          <a:p>
            <a:r>
              <a:rPr lang="nl-NL" sz="2000" dirty="0"/>
              <a:t>Geen feed-up, geen </a:t>
            </a:r>
            <a:r>
              <a:rPr lang="nl-NL" sz="2000" dirty="0" err="1"/>
              <a:t>essential</a:t>
            </a:r>
            <a:r>
              <a:rPr lang="nl-NL" sz="2000" dirty="0"/>
              <a:t>/</a:t>
            </a:r>
            <a:r>
              <a:rPr lang="nl-NL" sz="2000" dirty="0" err="1"/>
              <a:t>advanced</a:t>
            </a:r>
            <a:endParaRPr lang="nl-NL" sz="2000" dirty="0"/>
          </a:p>
          <a:p>
            <a:r>
              <a:rPr lang="nl-NL" sz="2000" dirty="0"/>
              <a:t>Level/reputatie voor nakijken en </a:t>
            </a:r>
            <a:r>
              <a:rPr lang="nl-NL" sz="2000" dirty="0" err="1"/>
              <a:t>coins</a:t>
            </a:r>
            <a:r>
              <a:rPr lang="nl-NL" sz="2000" dirty="0"/>
              <a:t>/</a:t>
            </a:r>
            <a:r>
              <a:rPr lang="nl-NL" sz="2000" dirty="0" err="1"/>
              <a:t>credits</a:t>
            </a:r>
            <a:r>
              <a:rPr lang="nl-NL" sz="2000" dirty="0"/>
              <a:t> voor opgaven maken.</a:t>
            </a:r>
          </a:p>
          <a:p>
            <a:r>
              <a:rPr lang="nl-NL" sz="2000" dirty="0"/>
              <a:t>Losse vragen op papier, geen ruimte voor namen en losse proefwerkblaadjes om op uit te werken.</a:t>
            </a:r>
          </a:p>
          <a:p>
            <a:r>
              <a:rPr lang="nl-NL" sz="2000" dirty="0"/>
              <a:t>Extra opgaven om na te kijken </a:t>
            </a:r>
            <a:br>
              <a:rPr lang="nl-NL" sz="2000" dirty="0"/>
            </a:br>
            <a:r>
              <a:rPr lang="nl-NL" sz="2000" dirty="0"/>
              <a:t>(best veel werk!).</a:t>
            </a:r>
          </a:p>
          <a:p>
            <a:r>
              <a:rPr lang="nl-NL" sz="2000" dirty="0"/>
              <a:t>Uitgebreide administratie in </a:t>
            </a:r>
            <a:r>
              <a:rPr lang="nl-NL" sz="2000" dirty="0" err="1"/>
              <a:t>excel</a:t>
            </a:r>
            <a:r>
              <a:rPr lang="nl-NL" sz="2000" dirty="0"/>
              <a:t>.</a:t>
            </a:r>
          </a:p>
          <a:p>
            <a:r>
              <a:rPr lang="nl-NL" sz="2000" dirty="0"/>
              <a:t>Fysieke moertjes als </a:t>
            </a:r>
            <a:r>
              <a:rPr lang="nl-NL" sz="2000" dirty="0" err="1"/>
              <a:t>coins</a:t>
            </a:r>
            <a:r>
              <a:rPr lang="nl-NL" sz="2000" dirty="0"/>
              <a:t>.</a:t>
            </a:r>
          </a:p>
          <a:p>
            <a:r>
              <a:rPr lang="nl-NL" sz="2000" dirty="0"/>
              <a:t>Werkelijk geen idee hoe het uit zou pakken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D4776BE-E8D1-AEF2-81DB-ED1FB49F233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313378" y="1011772"/>
            <a:ext cx="5260457" cy="498188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sz="2000" dirty="0"/>
              <a:t>Bevindingen:</a:t>
            </a:r>
          </a:p>
          <a:p>
            <a:r>
              <a:rPr lang="nl-NL" sz="2000" dirty="0"/>
              <a:t>Leerlingen hadden geen idee wat er te kiezen viel.</a:t>
            </a:r>
          </a:p>
          <a:p>
            <a:r>
              <a:rPr lang="nl-NL" sz="2000" dirty="0"/>
              <a:t>Administratie slokte al mijn aandacht op (deed ik ook fout).</a:t>
            </a:r>
          </a:p>
          <a:p>
            <a:r>
              <a:rPr lang="nl-NL" sz="2000" dirty="0"/>
              <a:t>Een grote chaos op mijn bureau (en in mijn hoofd).</a:t>
            </a:r>
          </a:p>
          <a:p>
            <a:r>
              <a:rPr lang="nl-NL" sz="2000" dirty="0"/>
              <a:t>Aan het einde was feedback geven niet aantrekkelijk meer.</a:t>
            </a:r>
          </a:p>
          <a:p>
            <a:r>
              <a:rPr lang="nl-NL" sz="2000" dirty="0"/>
              <a:t>Leerlingen markeerden niet bij feedback, maar schreven alleen een nummer op (in dezelfde kleur).</a:t>
            </a:r>
          </a:p>
          <a:p>
            <a:r>
              <a:rPr lang="nl-NL" sz="2000" dirty="0"/>
              <a:t>Leerlingen waren we de volledige tijd aan het werk en vonden het leuk.</a:t>
            </a:r>
          </a:p>
          <a:p>
            <a:r>
              <a:rPr lang="nl-NL" sz="2000" dirty="0"/>
              <a:t>Geen teamgevoel</a:t>
            </a:r>
          </a:p>
        </p:txBody>
      </p:sp>
    </p:spTree>
    <p:extLst>
      <p:ext uri="{BB962C8B-B14F-4D97-AF65-F5344CB8AC3E}">
        <p14:creationId xmlns:p14="http://schemas.microsoft.com/office/powerpoint/2010/main" val="349849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9C21E-1A25-A6EE-56BE-11517AE11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ED49B73-2E9E-4FA7-8B4B-2807017BE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60794" y="1667814"/>
            <a:ext cx="5196538" cy="698871"/>
          </a:xfrm>
        </p:spPr>
        <p:txBody>
          <a:bodyPr>
            <a:normAutofit/>
          </a:bodyPr>
          <a:lstStyle/>
          <a:p>
            <a:pPr algn="ctr"/>
            <a:r>
              <a:rPr lang="nl-NL" sz="3200" dirty="0"/>
              <a:t>Prototyping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24A08AC-3F8D-CB64-9667-6DA5A5571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/>
              <a:t>Spelontwerptechnieken</a:t>
            </a:r>
            <a:endParaRPr lang="nl-NL" dirty="0"/>
          </a:p>
        </p:txBody>
      </p:sp>
      <p:pic>
        <p:nvPicPr>
          <p:cNvPr id="12" name="Google Shape;666;p10">
            <a:extLst>
              <a:ext uri="{FF2B5EF4-FFF2-40B4-BE49-F238E27FC236}">
                <a16:creationId xmlns:a16="http://schemas.microsoft.com/office/drawing/2014/main" id="{3B5F4C20-5EF5-1224-0E37-1BA6CBBA64F6}"/>
              </a:ext>
            </a:extLst>
          </p:cNvPr>
          <p:cNvPicPr preferRelativeResize="0">
            <a:picLocks noGrp="1"/>
          </p:cNvPicPr>
          <p:nvPr>
            <p:ph sz="quarter" idx="4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3925213" y="2491726"/>
            <a:ext cx="4667700" cy="3600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68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20FD3-0949-1EC2-F709-59684E8D4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7FDDE1-0052-960E-C83F-69EA52AEA67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44876" y="1011772"/>
            <a:ext cx="5047098" cy="44577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000" dirty="0">
                <a:solidFill>
                  <a:srgbClr val="00F6F7"/>
                </a:solidFill>
              </a:rPr>
              <a:t>Versie 2: </a:t>
            </a:r>
            <a:r>
              <a:rPr lang="nl-NL" sz="2000" dirty="0" err="1">
                <a:solidFill>
                  <a:srgbClr val="00F6F7"/>
                </a:solidFill>
              </a:rPr>
              <a:t>Science</a:t>
            </a:r>
            <a:r>
              <a:rPr lang="nl-NL" sz="2000" dirty="0">
                <a:solidFill>
                  <a:srgbClr val="00F6F7"/>
                </a:solidFill>
              </a:rPr>
              <a:t> </a:t>
            </a:r>
            <a:r>
              <a:rPr lang="nl-NL" sz="2000" dirty="0" err="1">
                <a:solidFill>
                  <a:srgbClr val="00F6F7"/>
                </a:solidFill>
              </a:rPr>
              <a:t>Heavyweights</a:t>
            </a:r>
            <a:endParaRPr lang="nl-NL" sz="2000" dirty="0">
              <a:solidFill>
                <a:srgbClr val="00F6F7"/>
              </a:solidFill>
            </a:endParaRPr>
          </a:p>
          <a:p>
            <a:r>
              <a:rPr lang="nl-NL" sz="2000" dirty="0"/>
              <a:t>Feed-up en </a:t>
            </a:r>
            <a:r>
              <a:rPr lang="nl-NL" sz="2000" dirty="0" err="1"/>
              <a:t>essential</a:t>
            </a:r>
            <a:r>
              <a:rPr lang="nl-NL" sz="2000" dirty="0"/>
              <a:t>/</a:t>
            </a:r>
            <a:r>
              <a:rPr lang="nl-NL" sz="2000" dirty="0" err="1"/>
              <a:t>advanced</a:t>
            </a:r>
            <a:endParaRPr lang="nl-NL" sz="2000" dirty="0"/>
          </a:p>
          <a:p>
            <a:r>
              <a:rPr lang="nl-NL" sz="2000" dirty="0"/>
              <a:t>Reputatie voor opgaven maken en </a:t>
            </a:r>
            <a:r>
              <a:rPr lang="nl-NL" sz="2000" dirty="0" err="1"/>
              <a:t>Credits</a:t>
            </a:r>
            <a:r>
              <a:rPr lang="nl-NL" sz="2000" dirty="0"/>
              <a:t> voor nakijken.</a:t>
            </a:r>
          </a:p>
          <a:p>
            <a:r>
              <a:rPr lang="nl-NL" sz="2000" dirty="0"/>
              <a:t>Namen, vraag en uitwerkruimte op één blaadje.</a:t>
            </a:r>
          </a:p>
          <a:p>
            <a:r>
              <a:rPr lang="nl-NL" sz="2000" dirty="0"/>
              <a:t>Beknopte administratie in </a:t>
            </a:r>
            <a:r>
              <a:rPr lang="nl-NL" sz="2000" dirty="0" err="1"/>
              <a:t>excel</a:t>
            </a:r>
            <a:r>
              <a:rPr lang="nl-NL" sz="2000" dirty="0"/>
              <a:t> met besturingselementen.</a:t>
            </a:r>
          </a:p>
          <a:p>
            <a:r>
              <a:rPr lang="nl-NL" sz="2000" dirty="0"/>
              <a:t>Digitale </a:t>
            </a:r>
            <a:r>
              <a:rPr lang="nl-NL" sz="2000" dirty="0" err="1"/>
              <a:t>credits</a:t>
            </a:r>
            <a:r>
              <a:rPr lang="nl-NL" sz="2000" dirty="0"/>
              <a:t> en </a:t>
            </a:r>
            <a:r>
              <a:rPr lang="nl-NL" sz="2000" dirty="0" err="1"/>
              <a:t>progress</a:t>
            </a:r>
            <a:r>
              <a:rPr lang="nl-NL" sz="2000" dirty="0"/>
              <a:t> bar.</a:t>
            </a:r>
          </a:p>
          <a:p>
            <a:r>
              <a:rPr lang="nl-NL" sz="2000" dirty="0"/>
              <a:t> Kwaliteitscriteria voor feedback vooraf</a:t>
            </a:r>
          </a:p>
          <a:p>
            <a:r>
              <a:rPr lang="nl-NL" sz="2000" dirty="0"/>
              <a:t>Een klein beetje een idee hoe het uit zou pakken.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C6DB382-F891-6B8B-BDA5-9AFAE5B48F5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313378" y="1011772"/>
            <a:ext cx="5260457" cy="4981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Bevindingen:</a:t>
            </a:r>
          </a:p>
          <a:p>
            <a:r>
              <a:rPr lang="nl-NL" sz="2000" dirty="0"/>
              <a:t>Leerlingen hadden nu veel beter een idee wat er te kiezen viel (nog steeds ruimte voor verbetering)</a:t>
            </a:r>
          </a:p>
          <a:p>
            <a:r>
              <a:rPr lang="nl-NL" sz="2000" dirty="0"/>
              <a:t>Administratie was veel beter te behappen (maar is wel minder rijk).</a:t>
            </a:r>
          </a:p>
          <a:p>
            <a:r>
              <a:rPr lang="nl-NL" sz="2000" dirty="0"/>
              <a:t>Geen grote chaos meer.</a:t>
            </a:r>
          </a:p>
          <a:p>
            <a:r>
              <a:rPr lang="nl-NL" sz="2000" dirty="0"/>
              <a:t>Extra </a:t>
            </a:r>
            <a:r>
              <a:rPr lang="nl-NL" sz="2000" dirty="0" err="1"/>
              <a:t>dummie</a:t>
            </a:r>
            <a:r>
              <a:rPr lang="nl-NL" sz="2000" dirty="0"/>
              <a:t>-opdrachten waren niet nodig.</a:t>
            </a:r>
          </a:p>
          <a:p>
            <a:r>
              <a:rPr lang="nl-NL" sz="2000" dirty="0"/>
              <a:t>Leerlingen gaven duidelijker feedback.</a:t>
            </a:r>
          </a:p>
          <a:p>
            <a:r>
              <a:rPr lang="nl-NL" sz="2000" dirty="0"/>
              <a:t>Leerlingen waren we de volledige tijd aan het werk en vonden het leuk, tenzij ze die ene vervelende opgave hadden….</a:t>
            </a:r>
          </a:p>
        </p:txBody>
      </p:sp>
    </p:spTree>
    <p:extLst>
      <p:ext uri="{BB962C8B-B14F-4D97-AF65-F5344CB8AC3E}">
        <p14:creationId xmlns:p14="http://schemas.microsoft.com/office/powerpoint/2010/main" val="238608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AA72A-7150-04AC-1718-B75DDD920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yberpunk-illu-08.png" descr="Cyberpunk-illu-08.png">
            <a:extLst>
              <a:ext uri="{FF2B5EF4-FFF2-40B4-BE49-F238E27FC236}">
                <a16:creationId xmlns:a16="http://schemas.microsoft.com/office/drawing/2014/main" id="{ED4F9B41-068A-8051-88A2-D91F09EB9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Afbeelding" descr="Afbeelding">
            <a:extLst>
              <a:ext uri="{FF2B5EF4-FFF2-40B4-BE49-F238E27FC236}">
                <a16:creationId xmlns:a16="http://schemas.microsoft.com/office/drawing/2014/main" id="{AC5FA6FA-7A04-39CB-E015-F0BF79F6D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862" y="94588"/>
            <a:ext cx="2456260" cy="24562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4E0C310-C403-1555-D0B5-E09DEFCD98D9}"/>
              </a:ext>
            </a:extLst>
          </p:cNvPr>
          <p:cNvSpPr txBox="1"/>
          <p:nvPr/>
        </p:nvSpPr>
        <p:spPr>
          <a:xfrm>
            <a:off x="90878" y="714266"/>
            <a:ext cx="7496784" cy="217559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glow rad="127000">
              <a:srgbClr val="FF00FF"/>
            </a:glow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6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>
                  <a:glow rad="203200">
                    <a:srgbClr val="FF00FF">
                      <a:alpha val="52000"/>
                    </a:srgbClr>
                  </a:glow>
                </a:effectLst>
                <a:uFillTx/>
                <a:latin typeface="Audiowide" panose="02000503000000020004" pitchFamily="2" charset="0"/>
                <a:ea typeface="STCaiyun" panose="02010800040101010101" pitchFamily="2" charset="-122"/>
                <a:cs typeface="Bliss 2 Light"/>
                <a:sym typeface="Bliss 2 Light"/>
              </a:rPr>
              <a:t>Science</a:t>
            </a:r>
            <a:r>
              <a:rPr kumimoji="0" lang="nl-NL" sz="6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03200">
                    <a:srgbClr val="FF00FF">
                      <a:alpha val="52000"/>
                    </a:srgbClr>
                  </a:glow>
                </a:effectLst>
                <a:uFillTx/>
                <a:latin typeface="Audiowide" panose="02000503000000020004" pitchFamily="2" charset="0"/>
                <a:ea typeface="STCaiyun" panose="02010800040101010101" pitchFamily="2" charset="-122"/>
                <a:cs typeface="Bliss 2 Light"/>
                <a:sym typeface="Bliss 2 Light"/>
              </a:rPr>
              <a:t> </a:t>
            </a:r>
            <a:r>
              <a:rPr kumimoji="0" lang="nl-NL" sz="6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>
                  <a:glow rad="203200">
                    <a:srgbClr val="FF00FF">
                      <a:alpha val="52000"/>
                    </a:srgbClr>
                  </a:glow>
                </a:effectLst>
                <a:uFillTx/>
                <a:latin typeface="Audiowide" panose="02000503000000020004" pitchFamily="2" charset="0"/>
                <a:ea typeface="STCaiyun" panose="02010800040101010101" pitchFamily="2" charset="-122"/>
                <a:cs typeface="Bliss 2 Light"/>
                <a:sym typeface="Bliss 2 Light"/>
              </a:rPr>
              <a:t>Heavyweights</a:t>
            </a:r>
            <a:endParaRPr lang="nl-NL" sz="6600" dirty="0">
              <a:solidFill>
                <a:schemeClr val="bg1"/>
              </a:solidFill>
              <a:effectLst>
                <a:glow rad="203200">
                  <a:srgbClr val="FF00FF">
                    <a:alpha val="52000"/>
                  </a:srgbClr>
                </a:glow>
              </a:effectLst>
              <a:latin typeface="Audiowide" panose="02000503000000020004" pitchFamily="2" charset="0"/>
              <a:ea typeface="STCaiyun" panose="02010800040101010101" pitchFamily="2" charset="-122"/>
              <a:cs typeface="Bliss 2 Light"/>
              <a:sym typeface="Bliss 2 Ligh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9DE46F9-A167-4547-6F81-2AA84B6E4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0" b="99594" l="9620" r="89933">
                        <a14:foregroundMark x1="28859" y1="9331" x2="39821" y2="4462"/>
                        <a14:foregroundMark x1="39821" y1="4462" x2="53244" y2="10142"/>
                        <a14:foregroundMark x1="53244" y1="10142" x2="60179" y2="20892"/>
                        <a14:foregroundMark x1="60179" y1="20892" x2="59732" y2="21298"/>
                        <a14:foregroundMark x1="23266" y1="87627" x2="22595" y2="98783"/>
                        <a14:foregroundMark x1="22595" y1="98783" x2="22148" y2="99594"/>
                        <a14:foregroundMark x1="22148" y1="91886" x2="22148" y2="82961"/>
                        <a14:foregroundMark x1="21253" y1="68966" x2="22148" y2="6288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67" y="1127760"/>
            <a:ext cx="5195573" cy="57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patroon, Graphics, ontwerp, zwart-wit&#10;&#10;Door AI gegenereerde inhoud is mogelijk onjuist.">
            <a:extLst>
              <a:ext uri="{FF2B5EF4-FFF2-40B4-BE49-F238E27FC236}">
                <a16:creationId xmlns:a16="http://schemas.microsoft.com/office/drawing/2014/main" id="{538A2A87-7CFA-B7A4-CD7D-929D4AF1F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1724" y="3040246"/>
            <a:ext cx="3263716" cy="324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38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9000" fill="hold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9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" descr="Afbeelding">
            <a:extLst>
              <a:ext uri="{FF2B5EF4-FFF2-40B4-BE49-F238E27FC236}">
                <a16:creationId xmlns:a16="http://schemas.microsoft.com/office/drawing/2014/main" id="{82E535BF-7256-4026-20E6-E62AF0DDEA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19" r="31392" b="1714"/>
          <a:stretch/>
        </p:blipFill>
        <p:spPr>
          <a:xfrm>
            <a:off x="1626889" y="665708"/>
            <a:ext cx="3919119" cy="61912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314B27D5-BDE1-5C41-7C28-24F5153F2936}"/>
              </a:ext>
            </a:extLst>
          </p:cNvPr>
          <p:cNvGrpSpPr>
            <a:grpSpLocks noChangeAspect="1"/>
          </p:cNvGrpSpPr>
          <p:nvPr/>
        </p:nvGrpSpPr>
        <p:grpSpPr>
          <a:xfrm>
            <a:off x="781150" y="4964962"/>
            <a:ext cx="5590623" cy="1330554"/>
            <a:chOff x="1524000" y="9906000"/>
            <a:chExt cx="11239304" cy="2674925"/>
          </a:xfrm>
        </p:grpSpPr>
        <p:sp>
          <p:nvSpPr>
            <p:cNvPr id="4" name="Vierkant">
              <a:extLst>
                <a:ext uri="{FF2B5EF4-FFF2-40B4-BE49-F238E27FC236}">
                  <a16:creationId xmlns:a16="http://schemas.microsoft.com/office/drawing/2014/main" id="{7BB6B8C2-9EDB-F069-103B-45974C4486AB}"/>
                </a:ext>
              </a:extLst>
            </p:cNvPr>
            <p:cNvSpPr/>
            <p:nvPr/>
          </p:nvSpPr>
          <p:spPr>
            <a:xfrm>
              <a:off x="1524000" y="9906000"/>
              <a:ext cx="762000" cy="762000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lnSpc>
                  <a:spcPct val="100000"/>
                </a:lnSpc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5" name="Gerben Bakker">
              <a:extLst>
                <a:ext uri="{FF2B5EF4-FFF2-40B4-BE49-F238E27FC236}">
                  <a16:creationId xmlns:a16="http://schemas.microsoft.com/office/drawing/2014/main" id="{88F4D4D1-3A06-D25C-E09B-D9566B3B112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86000" y="10668000"/>
              <a:ext cx="4162494" cy="1912925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144000" tIns="635000" rIns="144000" bIns="635000" anchor="ctr">
              <a:noAutofit/>
            </a:bodyPr>
            <a:lstStyle>
              <a:lvl1pPr algn="l"/>
            </a:lstStyle>
            <a:p>
              <a:pPr algn="ctr"/>
              <a:r>
                <a:rPr lang="en-GB" dirty="0">
                  <a:solidFill>
                    <a:schemeClr val="bg2">
                      <a:lumMod val="50000"/>
                    </a:schemeClr>
                  </a:solidFill>
                </a:rPr>
                <a:t>Gerben Bakker</a:t>
              </a:r>
            </a:p>
          </p:txBody>
        </p:sp>
        <p:sp>
          <p:nvSpPr>
            <p:cNvPr id="6" name="Leraar Natuurkunde">
              <a:extLst>
                <a:ext uri="{FF2B5EF4-FFF2-40B4-BE49-F238E27FC236}">
                  <a16:creationId xmlns:a16="http://schemas.microsoft.com/office/drawing/2014/main" id="{E482F7F5-8586-CE5D-8FA7-52999577104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448496" y="10668000"/>
              <a:ext cx="6314808" cy="1912925"/>
            </a:xfrm>
            <a:prstGeom prst="rect">
              <a:avLst/>
            </a:prstGeom>
            <a:solidFill>
              <a:srgbClr val="FF00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144000" tIns="635000" rIns="144000" bIns="635000" anchor="ctr">
              <a:noAutofit/>
            </a:bodyPr>
            <a:lstStyle>
              <a:lvl1pPr algn="l">
                <a:defRPr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lang="nl-NL" dirty="0" err="1"/>
                <a:t>Boemlauw</a:t>
              </a:r>
              <a:r>
                <a:rPr lang="nl-NL" dirty="0"/>
                <a:t> Natuurkunde</a:t>
              </a:r>
              <a:br>
                <a:rPr lang="nl-NL" dirty="0"/>
              </a:br>
              <a:r>
                <a:rPr lang="nl-NL" dirty="0" err="1"/>
                <a:t>Boemlauw</a:t>
              </a:r>
              <a:r>
                <a:rPr lang="nl-NL" dirty="0"/>
                <a:t> Onderwijs</a:t>
              </a:r>
              <a:br>
                <a:rPr lang="nl-NL" dirty="0"/>
              </a:br>
              <a:r>
                <a:rPr lang="nl-NL" dirty="0" err="1"/>
                <a:t>Melanchthon</a:t>
              </a:r>
              <a:r>
                <a:rPr lang="nl-NL" dirty="0"/>
                <a:t> Schiebroek</a:t>
              </a:r>
              <a:endParaRPr dirty="0"/>
            </a:p>
          </p:txBody>
        </p:sp>
      </p:grpSp>
      <p:pic>
        <p:nvPicPr>
          <p:cNvPr id="7" name="Afbeelding 6" descr="Afbeelding met Menselijk gezicht, persoon, kleding, glimlach&#10;&#10;Automatisch gegenereerde beschrijving">
            <a:extLst>
              <a:ext uri="{FF2B5EF4-FFF2-40B4-BE49-F238E27FC236}">
                <a16:creationId xmlns:a16="http://schemas.microsoft.com/office/drawing/2014/main" id="{A7204B43-407A-121C-E914-361BF7972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473" y="763639"/>
            <a:ext cx="4112431" cy="6113639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EA09C5D7-01F1-44F4-0D05-A508595B86B3}"/>
              </a:ext>
            </a:extLst>
          </p:cNvPr>
          <p:cNvGrpSpPr>
            <a:grpSpLocks noChangeAspect="1"/>
          </p:cNvGrpSpPr>
          <p:nvPr/>
        </p:nvGrpSpPr>
        <p:grpSpPr>
          <a:xfrm>
            <a:off x="6601377" y="4964962"/>
            <a:ext cx="5590624" cy="1330554"/>
            <a:chOff x="1524000" y="9906000"/>
            <a:chExt cx="11239304" cy="2674925"/>
          </a:xfrm>
        </p:grpSpPr>
        <p:sp>
          <p:nvSpPr>
            <p:cNvPr id="9" name="Vierkant">
              <a:extLst>
                <a:ext uri="{FF2B5EF4-FFF2-40B4-BE49-F238E27FC236}">
                  <a16:creationId xmlns:a16="http://schemas.microsoft.com/office/drawing/2014/main" id="{15754B9F-F51A-5599-1988-776F31086458}"/>
                </a:ext>
              </a:extLst>
            </p:cNvPr>
            <p:cNvSpPr/>
            <p:nvPr/>
          </p:nvSpPr>
          <p:spPr>
            <a:xfrm>
              <a:off x="1524000" y="9906000"/>
              <a:ext cx="762000" cy="762000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>
              <a:defPPr>
                <a:defRPr lang="en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10" name="Gerben Bakker">
              <a:extLst>
                <a:ext uri="{FF2B5EF4-FFF2-40B4-BE49-F238E27FC236}">
                  <a16:creationId xmlns:a16="http://schemas.microsoft.com/office/drawing/2014/main" id="{251E3387-0C92-D838-4151-0D8B91EAD77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86000" y="10668000"/>
              <a:ext cx="4624090" cy="1912925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  </a:ext>
            </a:extLst>
          </p:spPr>
          <p:txBody>
            <a:bodyPr lIns="144000" tIns="635000" rIns="635000" bIns="635000" anchor="ctr">
              <a:noAutofit/>
            </a:bodyPr>
            <a:lstStyle>
              <a:defPPr>
                <a:defRPr lang="en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dirty="0">
                  <a:solidFill>
                    <a:schemeClr val="bg2">
                      <a:lumMod val="50000"/>
                    </a:schemeClr>
                  </a:solidFill>
                </a:rPr>
                <a:t>Stijn Folkerts</a:t>
              </a:r>
            </a:p>
          </p:txBody>
        </p:sp>
        <p:sp>
          <p:nvSpPr>
            <p:cNvPr id="11" name="Leraar Natuurkunde">
              <a:extLst>
                <a:ext uri="{FF2B5EF4-FFF2-40B4-BE49-F238E27FC236}">
                  <a16:creationId xmlns:a16="http://schemas.microsoft.com/office/drawing/2014/main" id="{CFE934F0-0736-05C6-6CC7-7100890B299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431397" y="10668000"/>
              <a:ext cx="6331907" cy="1912925"/>
            </a:xfrm>
            <a:prstGeom prst="rect">
              <a:avLst/>
            </a:prstGeom>
            <a:solidFill>
              <a:srgbClr val="FF00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  </a:ext>
            </a:extLst>
          </p:spPr>
          <p:txBody>
            <a:bodyPr lIns="144000" tIns="635000" rIns="635000" bIns="635000" anchor="ctr">
              <a:noAutofit/>
            </a:bodyPr>
            <a:lstStyle>
              <a:defPPr>
                <a:defRPr lang="en-NL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dirty="0" err="1"/>
                <a:t>Boemlauw</a:t>
              </a:r>
              <a:r>
                <a:rPr lang="nl-NL" dirty="0"/>
                <a:t> Natuurkunde</a:t>
              </a:r>
              <a:br>
                <a:rPr lang="nl-NL" dirty="0"/>
              </a:br>
              <a:r>
                <a:rPr lang="nl-NL" dirty="0"/>
                <a:t>Hogeschool Utrecht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14175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47181A-C15F-CA86-0861-49253C197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42790E-42A7-B52E-F3E5-9886F14DFC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Introductie formatief handelen en </a:t>
            </a:r>
            <a:r>
              <a:rPr lang="nl-NL" dirty="0" err="1"/>
              <a:t>gamification</a:t>
            </a:r>
            <a:endParaRPr lang="nl-NL" dirty="0"/>
          </a:p>
          <a:p>
            <a:r>
              <a:rPr lang="nl-NL" dirty="0"/>
              <a:t>Ervaren!</a:t>
            </a:r>
          </a:p>
          <a:p>
            <a:r>
              <a:rPr lang="nl-NL" dirty="0"/>
              <a:t>Nabespreking en beschrijving proces</a:t>
            </a:r>
          </a:p>
        </p:txBody>
      </p:sp>
    </p:spTree>
    <p:extLst>
      <p:ext uri="{BB962C8B-B14F-4D97-AF65-F5344CB8AC3E}">
        <p14:creationId xmlns:p14="http://schemas.microsoft.com/office/powerpoint/2010/main" val="273652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DDC206-FF28-0544-4D22-2D7F48D8F3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Formatief handelen en </a:t>
            </a:r>
            <a:r>
              <a:rPr lang="nl-NL" dirty="0" err="1"/>
              <a:t>gamification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D3F799-842D-6E64-235E-594CD3B7A8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De begrippen</a:t>
            </a:r>
          </a:p>
        </p:txBody>
      </p:sp>
    </p:spTree>
    <p:extLst>
      <p:ext uri="{BB962C8B-B14F-4D97-AF65-F5344CB8AC3E}">
        <p14:creationId xmlns:p14="http://schemas.microsoft.com/office/powerpoint/2010/main" val="356856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A6980-6E50-F4E2-B624-46820FBA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formatief handelen?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9F1B04-62E0-E3A2-C2E3-6AAED30D2A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Een didactisch, iteratief proces waarbij alle leerlingen op een geactiveerde manier dichter bij een leerdoel komen,</a:t>
            </a:r>
          </a:p>
          <a:p>
            <a:pPr lvl="1"/>
            <a:r>
              <a:rPr lang="nl-NL" dirty="0"/>
              <a:t>doordat het leerdoel </a:t>
            </a:r>
            <a:r>
              <a:rPr lang="nl-NL" dirty="0">
                <a:solidFill>
                  <a:srgbClr val="00F6F7"/>
                </a:solidFill>
              </a:rPr>
              <a:t>helder en betekenisvol is voor de leerlingen</a:t>
            </a:r>
            <a:r>
              <a:rPr lang="nl-NL" dirty="0"/>
              <a:t>;</a:t>
            </a:r>
          </a:p>
          <a:p>
            <a:pPr lvl="1"/>
            <a:r>
              <a:rPr lang="nl-NL" dirty="0"/>
              <a:t>doordat leerlingen </a:t>
            </a:r>
            <a:r>
              <a:rPr lang="nl-NL" dirty="0">
                <a:solidFill>
                  <a:srgbClr val="00F6F7"/>
                </a:solidFill>
              </a:rPr>
              <a:t>voortdurend getest </a:t>
            </a:r>
            <a:r>
              <a:rPr lang="nl-NL" dirty="0"/>
              <a:t>worden waar ze staan t.o.v. het leerdoel;</a:t>
            </a:r>
          </a:p>
          <a:p>
            <a:pPr lvl="1"/>
            <a:r>
              <a:rPr lang="nl-NL" dirty="0"/>
              <a:t>en doordat </a:t>
            </a:r>
            <a:r>
              <a:rPr lang="nl-NL" dirty="0">
                <a:solidFill>
                  <a:srgbClr val="00F6F7"/>
                </a:solidFill>
              </a:rPr>
              <a:t>informatie over alle leerlingen </a:t>
            </a:r>
            <a:r>
              <a:rPr lang="nl-NL" dirty="0"/>
              <a:t>gebruikt wordt om een beslissing te maken over de </a:t>
            </a:r>
            <a:r>
              <a:rPr lang="nl-NL" dirty="0">
                <a:solidFill>
                  <a:srgbClr val="00F6F7"/>
                </a:solidFill>
              </a:rPr>
              <a:t>vervolgstap</a:t>
            </a:r>
            <a:r>
              <a:rPr lang="nl-NL" dirty="0"/>
              <a:t> die nodig is om dichter bij het leerdoel te komen.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641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Lettertype, ontwerp&#10;&#10;Door AI gegenereerde inhoud is mogelijk onjuist.">
            <a:extLst>
              <a:ext uri="{FF2B5EF4-FFF2-40B4-BE49-F238E27FC236}">
                <a16:creationId xmlns:a16="http://schemas.microsoft.com/office/drawing/2014/main" id="{D7BCF1C0-2983-F908-3820-12E940BDA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27" y="776191"/>
            <a:ext cx="10068715" cy="566676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5992B7A-D0DE-C5DC-D065-F9534329843C}"/>
              </a:ext>
            </a:extLst>
          </p:cNvPr>
          <p:cNvSpPr txBox="1"/>
          <p:nvPr/>
        </p:nvSpPr>
        <p:spPr>
          <a:xfrm>
            <a:off x="4880042" y="1708985"/>
            <a:ext cx="209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solidFill>
                  <a:srgbClr val="090C2B"/>
                </a:solidFill>
                <a:latin typeface="Nunito" pitchFamily="2" charset="0"/>
              </a:rPr>
              <a:t>Feedup</a:t>
            </a:r>
            <a:endParaRPr lang="nl-NL" b="1" dirty="0">
              <a:solidFill>
                <a:srgbClr val="090C2B"/>
              </a:solidFill>
              <a:latin typeface="Nunito" pitchFamily="2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0B29176-E009-F93E-C198-9FF49C0F7F3A}"/>
              </a:ext>
            </a:extLst>
          </p:cNvPr>
          <p:cNvSpPr txBox="1"/>
          <p:nvPr/>
        </p:nvSpPr>
        <p:spPr>
          <a:xfrm>
            <a:off x="8129081" y="2227794"/>
            <a:ext cx="209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latin typeface="Nunito" pitchFamily="2" charset="0"/>
              </a:rPr>
              <a:t>Feedback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3BA0C32-9A37-A25D-47C3-C8CF6998E11C}"/>
              </a:ext>
            </a:extLst>
          </p:cNvPr>
          <p:cNvSpPr txBox="1"/>
          <p:nvPr/>
        </p:nvSpPr>
        <p:spPr>
          <a:xfrm>
            <a:off x="1699098" y="2227794"/>
            <a:ext cx="209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>
                <a:latin typeface="Nunito" pitchFamily="2" charset="0"/>
              </a:rPr>
              <a:t>Feedforward</a:t>
            </a:r>
            <a:endParaRPr lang="nl-NL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3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A0DADD-4D1E-8842-0DAB-FACF4A296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</a:t>
            </a:r>
            <a:r>
              <a:rPr lang="nl-NL" dirty="0" err="1"/>
              <a:t>gamification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EE3AE1-1AFF-6326-7C7C-F568CF7BB7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err="1"/>
              <a:t>Gamification</a:t>
            </a:r>
            <a:r>
              <a:rPr lang="nl-NL" dirty="0"/>
              <a:t> is het inzetten van spelelementen en/of spel-ontwerptechnieken in een niet-spel context.</a:t>
            </a:r>
          </a:p>
        </p:txBody>
      </p:sp>
    </p:spTree>
    <p:extLst>
      <p:ext uri="{BB962C8B-B14F-4D97-AF65-F5344CB8AC3E}">
        <p14:creationId xmlns:p14="http://schemas.microsoft.com/office/powerpoint/2010/main" val="339130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01053-DB65-5B2D-3838-395AD88BB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2CC8A-0C41-F680-2C32-D6C21E9FB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</a:t>
            </a:r>
            <a:r>
              <a:rPr lang="nl-NL" dirty="0" err="1"/>
              <a:t>gamification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081952-45E5-5EEB-029A-543CDFE055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err="1"/>
              <a:t>Gamification</a:t>
            </a:r>
            <a:r>
              <a:rPr lang="nl-NL" dirty="0"/>
              <a:t> is het inzetten van </a:t>
            </a:r>
            <a:r>
              <a:rPr lang="nl-NL" dirty="0">
                <a:solidFill>
                  <a:srgbClr val="00F6F7"/>
                </a:solidFill>
              </a:rPr>
              <a:t>spelelementen</a:t>
            </a:r>
            <a:r>
              <a:rPr lang="nl-NL" dirty="0"/>
              <a:t> en/of spel-ontwerptechnieken in een niet-spel context.</a:t>
            </a:r>
          </a:p>
        </p:txBody>
      </p:sp>
    </p:spTree>
    <p:extLst>
      <p:ext uri="{BB962C8B-B14F-4D97-AF65-F5344CB8AC3E}">
        <p14:creationId xmlns:p14="http://schemas.microsoft.com/office/powerpoint/2010/main" val="115504680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angepast 1">
      <a:majorFont>
        <a:latin typeface="Bliss 2 Bold"/>
        <a:ea typeface=""/>
        <a:cs typeface=""/>
      </a:majorFont>
      <a:minorFont>
        <a:latin typeface="Bliss 2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6434</TotalTime>
  <Words>719</Words>
  <Application>Microsoft Office PowerPoint</Application>
  <PresentationFormat>Breedbeeld</PresentationFormat>
  <Paragraphs>97</Paragraphs>
  <Slides>29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6" baseType="lpstr">
      <vt:lpstr>Audiowide</vt:lpstr>
      <vt:lpstr>Bliss 2 Light</vt:lpstr>
      <vt:lpstr>Aptos</vt:lpstr>
      <vt:lpstr>Nunito</vt:lpstr>
      <vt:lpstr>Arial</vt:lpstr>
      <vt:lpstr>Bliss 2 Bold</vt:lpstr>
      <vt:lpstr>Kantoorthema</vt:lpstr>
      <vt:lpstr>PowerPoint-presentatie</vt:lpstr>
      <vt:lpstr>PowerPoint-presentatie</vt:lpstr>
      <vt:lpstr>PowerPoint-presentatie</vt:lpstr>
      <vt:lpstr>Inhoud</vt:lpstr>
      <vt:lpstr>PowerPoint-presentatie</vt:lpstr>
      <vt:lpstr>Wat is formatief handelen?</vt:lpstr>
      <vt:lpstr>PowerPoint-presentatie</vt:lpstr>
      <vt:lpstr>Wat is gamification?</vt:lpstr>
      <vt:lpstr>Wat is gamification?</vt:lpstr>
      <vt:lpstr>PowerPoint-presentatie</vt:lpstr>
      <vt:lpstr>Wat is gamification?</vt:lpstr>
      <vt:lpstr>Spelontwerptechnieken</vt:lpstr>
      <vt:lpstr>Wat is gamification?</vt:lpstr>
      <vt:lpstr>PowerPoint-presentatie</vt:lpstr>
      <vt:lpstr>PowerPoint-presentatie</vt:lpstr>
      <vt:lpstr>Science Heavyweights</vt:lpstr>
      <vt:lpstr>PowerPoint-presentatie</vt:lpstr>
      <vt:lpstr>PowerPoint-presentatie</vt:lpstr>
      <vt:lpstr>Drie voorbeelden…</vt:lpstr>
      <vt:lpstr>Dus..</vt:lpstr>
      <vt:lpstr>PowerPoint-presentatie</vt:lpstr>
      <vt:lpstr>PowerPoint-presentatie</vt:lpstr>
      <vt:lpstr>Welke elementen van FH herken je in deze werkvorm?</vt:lpstr>
      <vt:lpstr>PowerPoint-presentatie</vt:lpstr>
      <vt:lpstr>MDA Raamwerk</vt:lpstr>
      <vt:lpstr>PowerPoint-presentatie</vt:lpstr>
      <vt:lpstr>Spelontwerptechnieken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Gerben Bakker</dc:creator>
  <cp:lastModifiedBy>Bakker, Gerben</cp:lastModifiedBy>
  <cp:revision>53</cp:revision>
  <dcterms:created xsi:type="dcterms:W3CDTF">2025-01-15T09:29:08Z</dcterms:created>
  <dcterms:modified xsi:type="dcterms:W3CDTF">2025-12-15T08:50:28Z</dcterms:modified>
</cp:coreProperties>
</file>